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68" r:id="rId3"/>
    <p:sldId id="256" r:id="rId4"/>
    <p:sldId id="265" r:id="rId5"/>
    <p:sldId id="266" r:id="rId6"/>
    <p:sldId id="261" r:id="rId7"/>
    <p:sldId id="264" r:id="rId8"/>
    <p:sldId id="263" r:id="rId9"/>
    <p:sldId id="258" r:id="rId10"/>
    <p:sldId id="259" r:id="rId11"/>
    <p:sldId id="267" r:id="rId12"/>
    <p:sldId id="269" r:id="rId13"/>
    <p:sldId id="279" r:id="rId14"/>
    <p:sldId id="278" r:id="rId15"/>
    <p:sldId id="260" r:id="rId16"/>
    <p:sldId id="271" r:id="rId17"/>
    <p:sldId id="272" r:id="rId18"/>
    <p:sldId id="270" r:id="rId19"/>
    <p:sldId id="275" r:id="rId20"/>
    <p:sldId id="276" r:id="rId21"/>
    <p:sldId id="277" r:id="rId22"/>
    <p:sldId id="282" r:id="rId23"/>
    <p:sldId id="283" r:id="rId24"/>
    <p:sldId id="285" r:id="rId25"/>
    <p:sldId id="284" r:id="rId26"/>
    <p:sldId id="286" r:id="rId27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 showGuide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64" y="-96"/>
      </p:cViewPr>
      <p:guideLst>
        <p:guide orient="horz" pos="2956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80C069F5-3826-4C05-8BDC-BCD45CCBF86A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8018"/>
            <a:ext cx="5661660" cy="4223385"/>
          </a:xfrm>
          <a:prstGeom prst="rect">
            <a:avLst/>
          </a:prstGeom>
        </p:spPr>
        <p:txBody>
          <a:bodyPr vert="horz" lIns="94064" tIns="47032" rIns="94064" bIns="470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3544CC2D-CF65-4268-B4B1-4E2C623CA5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5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13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21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18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85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48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59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37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66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0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191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66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066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328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57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647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647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932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1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03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85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23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44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1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36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CC2D-CF65-4268-B4B1-4E2C623CA5F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4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92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02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28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55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54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86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85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0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3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26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7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47BFA6-3602-4012-8A3C-67AAD8645EF1}" type="datetimeFigureOut">
              <a:rPr lang="en-US" smtClean="0"/>
              <a:t>7/3/2011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F96418-AA97-4E61-A77D-971D7FAD4A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47BFA6-3602-4012-8A3C-67AAD8645EF1}" type="datetimeFigureOut">
              <a:rPr lang="en-US" smtClean="0">
                <a:solidFill>
                  <a:srgbClr val="073E87"/>
                </a:solidFill>
              </a:rPr>
              <a:pPr/>
              <a:t>7/3/2011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F96418-AA97-4E61-A77D-971D7FAD4A1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4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2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0"/>
            <a:ext cx="83820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u="sng" dirty="0" smtClean="0"/>
              <a:t>Ask yourself these questions:</a:t>
            </a:r>
          </a:p>
          <a:p>
            <a:pPr marL="0" indent="0">
              <a:buNone/>
            </a:pPr>
            <a:endParaRPr lang="en-US" sz="1200" dirty="0" smtClean="0"/>
          </a:p>
          <a:p>
            <a:pPr marL="573088" lvl="1" indent="-271463">
              <a:buFont typeface="+mj-lt"/>
              <a:buAutoNum type="arabicPeriod"/>
            </a:pPr>
            <a:r>
              <a:rPr lang="en-US" sz="2400" b="1" dirty="0"/>
              <a:t>Do I love my brothers and </a:t>
            </a:r>
            <a:r>
              <a:rPr lang="en-US" sz="2400" b="1" dirty="0" smtClean="0"/>
              <a:t>sisters?</a:t>
            </a:r>
            <a:endParaRPr lang="en-US" sz="2400" b="1" dirty="0"/>
          </a:p>
          <a:p>
            <a:pPr lvl="2"/>
            <a:r>
              <a:rPr lang="en-US" sz="2400" dirty="0"/>
              <a:t>Do I love my brothers and sisters </a:t>
            </a:r>
            <a:r>
              <a:rPr lang="en-US" sz="2400" b="1" i="1" u="sng" dirty="0"/>
              <a:t>as myself</a:t>
            </a:r>
            <a:r>
              <a:rPr lang="en-US" sz="2400" dirty="0" smtClean="0"/>
              <a:t>?</a:t>
            </a:r>
          </a:p>
          <a:p>
            <a:pPr lvl="2"/>
            <a:endParaRPr lang="en-US" sz="1200" dirty="0"/>
          </a:p>
          <a:p>
            <a:pPr marL="573088" lvl="1" indent="-271463">
              <a:buFont typeface="+mj-lt"/>
              <a:buAutoNum type="arabicPeriod"/>
            </a:pPr>
            <a:r>
              <a:rPr lang="en-US" sz="2400" b="1" dirty="0" smtClean="0"/>
              <a:t>Do </a:t>
            </a:r>
            <a:r>
              <a:rPr lang="en-US" sz="2400" b="1" dirty="0"/>
              <a:t>I care about the needs of my brethren?</a:t>
            </a:r>
          </a:p>
          <a:p>
            <a:pPr lvl="2"/>
            <a:r>
              <a:rPr lang="en-US" sz="2400" dirty="0"/>
              <a:t>Do </a:t>
            </a:r>
            <a:r>
              <a:rPr lang="en-US" sz="2400" b="1" i="1" u="sng" dirty="0"/>
              <a:t>my actions</a:t>
            </a:r>
            <a:r>
              <a:rPr lang="en-US" sz="2400" i="1" dirty="0"/>
              <a:t> </a:t>
            </a:r>
            <a:r>
              <a:rPr lang="en-US" sz="2400" dirty="0"/>
              <a:t>reflect that I care about the needs of my brethren</a:t>
            </a:r>
            <a:r>
              <a:rPr lang="en-US" sz="2400" dirty="0" smtClean="0"/>
              <a:t>?</a:t>
            </a:r>
            <a:endParaRPr lang="en-US" sz="1300" dirty="0"/>
          </a:p>
          <a:p>
            <a:pPr marL="627063" lvl="2" indent="0">
              <a:buNone/>
            </a:pPr>
            <a:endParaRPr lang="en-US" sz="1200" dirty="0" smtClean="0"/>
          </a:p>
          <a:p>
            <a:pPr marL="573088" lvl="1" indent="-271463">
              <a:buFont typeface="+mj-lt"/>
              <a:buAutoNum type="arabicPeriod"/>
            </a:pPr>
            <a:r>
              <a:rPr lang="en-US" sz="2400" b="1" dirty="0" smtClean="0"/>
              <a:t>Do I count my brethren as family?</a:t>
            </a:r>
          </a:p>
          <a:p>
            <a:pPr lvl="2"/>
            <a:r>
              <a:rPr lang="en-US" sz="2400" dirty="0" smtClean="0"/>
              <a:t>Do I </a:t>
            </a:r>
            <a:r>
              <a:rPr lang="en-US" sz="2400" b="1" i="1" u="sng" dirty="0" smtClean="0"/>
              <a:t>treat</a:t>
            </a:r>
            <a:r>
              <a:rPr lang="en-US" sz="2400" dirty="0" smtClean="0"/>
              <a:t> my brethren as family (phone calls, hospital visits, etc.) 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i="1" u="sng" dirty="0" smtClean="0"/>
              <a:t>You</a:t>
            </a:r>
            <a:r>
              <a:rPr lang="en-US" dirty="0" smtClean="0"/>
              <a:t> Have A Passive Attitude?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5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667000"/>
            <a:ext cx="8839200" cy="251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The three opponents of answering these questions positively: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Fear</a:t>
            </a:r>
          </a:p>
          <a:p>
            <a:pPr lvl="2"/>
            <a:r>
              <a:rPr lang="en-US" sz="3200" b="1" dirty="0" smtClean="0">
                <a:solidFill>
                  <a:srgbClr val="FF0000"/>
                </a:solidFill>
              </a:rPr>
              <a:t>Apathy</a:t>
            </a:r>
          </a:p>
          <a:p>
            <a:pPr lvl="3"/>
            <a:r>
              <a:rPr lang="en-US" sz="3200" b="1" dirty="0" smtClean="0">
                <a:solidFill>
                  <a:srgbClr val="FF0000"/>
                </a:solidFill>
              </a:rPr>
              <a:t>Selfishness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i="1" u="sng" dirty="0" smtClean="0"/>
              <a:t>You</a:t>
            </a:r>
            <a:r>
              <a:rPr lang="en-US" dirty="0" smtClean="0"/>
              <a:t> Have A Passive Attitude?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102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If these are overcome, NOTHING will stand in your way!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1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Fear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Apathy</a:t>
            </a:r>
            <a:r>
              <a:rPr lang="en-US" sz="2800" b="1" dirty="0" smtClean="0"/>
              <a:t>, and </a:t>
            </a:r>
            <a:r>
              <a:rPr lang="en-US" sz="2800" b="1" dirty="0" smtClean="0">
                <a:solidFill>
                  <a:srgbClr val="FF0000"/>
                </a:solidFill>
              </a:rPr>
              <a:t>Selfishness</a:t>
            </a:r>
            <a:r>
              <a:rPr lang="en-US" sz="2800" b="1" dirty="0" smtClean="0"/>
              <a:t> all can be overcome by one simple concept: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To Conquering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3422809"/>
            <a:ext cx="422423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</a:t>
            </a:r>
            <a:endParaRPr lang="en-US" sz="13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475982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The goal is also the means by which we achieve the goal!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9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Proper View Of Love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u="sng" dirty="0" smtClean="0"/>
              <a:t>Love Is</a:t>
            </a:r>
            <a:endParaRPr lang="en-US" sz="28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7332" y="3276600"/>
            <a:ext cx="3820055" cy="3048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voluntary choice </a:t>
            </a:r>
          </a:p>
          <a:p>
            <a:pPr lvl="1"/>
            <a:r>
              <a:rPr lang="en-US" sz="2000" dirty="0" smtClean="0"/>
              <a:t>1 John 4:19</a:t>
            </a:r>
            <a:endParaRPr lang="en-US" sz="2000" dirty="0"/>
          </a:p>
          <a:p>
            <a:r>
              <a:rPr lang="en-US" sz="2400" dirty="0" smtClean="0"/>
              <a:t>Demonstrated by action</a:t>
            </a:r>
          </a:p>
          <a:p>
            <a:pPr lvl="1"/>
            <a:r>
              <a:rPr lang="en-US" sz="2000" dirty="0" smtClean="0"/>
              <a:t>John 14:21</a:t>
            </a:r>
          </a:p>
          <a:p>
            <a:r>
              <a:rPr lang="en-US" sz="2400" dirty="0" smtClean="0"/>
              <a:t>Unwarranted</a:t>
            </a:r>
          </a:p>
          <a:p>
            <a:pPr lvl="1"/>
            <a:r>
              <a:rPr lang="en-US" sz="2000" dirty="0" smtClean="0"/>
              <a:t>Titus 3:4-5; Romans 5:8</a:t>
            </a:r>
          </a:p>
          <a:p>
            <a:r>
              <a:rPr lang="en-US" sz="2400" dirty="0" smtClean="0"/>
              <a:t>For Others</a:t>
            </a:r>
          </a:p>
          <a:p>
            <a:pPr lvl="1"/>
            <a:r>
              <a:rPr lang="en-US" sz="2000" dirty="0" smtClean="0"/>
              <a:t>Romans 12:10</a:t>
            </a:r>
          </a:p>
          <a:p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u="sng" dirty="0" smtClean="0"/>
              <a:t>Love Is NOT</a:t>
            </a:r>
            <a:endParaRPr lang="en-US" sz="2800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4" y="3276600"/>
            <a:ext cx="4422776" cy="2697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involuntary feeling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Assumed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Earned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For Yourself</a:t>
            </a:r>
          </a:p>
        </p:txBody>
      </p:sp>
    </p:spTree>
    <p:extLst>
      <p:ext uri="{BB962C8B-B14F-4D97-AF65-F5344CB8AC3E}">
        <p14:creationId xmlns:p14="http://schemas.microsoft.com/office/powerpoint/2010/main" val="428439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Command - </a:t>
            </a:r>
            <a:r>
              <a:rPr lang="en-US" sz="3200" b="1" dirty="0" smtClean="0">
                <a:solidFill>
                  <a:srgbClr val="C00000"/>
                </a:solidFill>
              </a:rPr>
              <a:t>Love</a:t>
            </a:r>
          </a:p>
          <a:p>
            <a:pPr marL="0" indent="0">
              <a:buNone/>
            </a:pPr>
            <a:r>
              <a:rPr lang="en-US" sz="3200" b="1" dirty="0" smtClean="0"/>
              <a:t>1 John 4:21</a:t>
            </a:r>
          </a:p>
          <a:p>
            <a:pPr marL="0" indent="0">
              <a:buNone/>
            </a:pPr>
            <a:r>
              <a:rPr lang="en-US" sz="2800" b="1" baseline="30000" dirty="0"/>
              <a:t>21</a:t>
            </a:r>
            <a:r>
              <a:rPr lang="en-US" sz="2800" dirty="0"/>
              <a:t> And this commandment we have from Him: that </a:t>
            </a:r>
            <a:r>
              <a:rPr lang="en-US" sz="2800" u="sng" dirty="0"/>
              <a:t>he who loves God must love his brother also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3200" b="1" dirty="0"/>
              <a:t>1 John 3:18</a:t>
            </a:r>
          </a:p>
          <a:p>
            <a:pPr marL="0" indent="0">
              <a:buNone/>
            </a:pPr>
            <a:r>
              <a:rPr lang="en-US" sz="2800" b="1" baseline="30000" dirty="0"/>
              <a:t>18</a:t>
            </a:r>
            <a:r>
              <a:rPr lang="en-US" sz="2800" dirty="0"/>
              <a:t> My little children, </a:t>
            </a:r>
            <a:r>
              <a:rPr lang="en-US" sz="2800" u="sng" dirty="0"/>
              <a:t>let us not love in word or in tongue</a:t>
            </a:r>
            <a:r>
              <a:rPr lang="en-US" sz="2800" dirty="0"/>
              <a:t>, </a:t>
            </a:r>
            <a:r>
              <a:rPr lang="en-US" sz="2800" u="sng" dirty="0"/>
              <a:t>but in deed and in truth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– Example – Result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Example - </a:t>
            </a:r>
            <a:r>
              <a:rPr lang="en-US" sz="3200" b="1" dirty="0" smtClean="0">
                <a:solidFill>
                  <a:srgbClr val="C00000"/>
                </a:solidFill>
              </a:rPr>
              <a:t>Action</a:t>
            </a:r>
          </a:p>
          <a:p>
            <a:pPr marL="0" indent="0">
              <a:buNone/>
            </a:pPr>
            <a:r>
              <a:rPr lang="en-US" sz="3200" b="1" dirty="0" smtClean="0"/>
              <a:t>Acts 2:44-45</a:t>
            </a:r>
          </a:p>
          <a:p>
            <a:pPr marL="0" indent="0">
              <a:buNone/>
            </a:pPr>
            <a:r>
              <a:rPr lang="en-US" sz="2800" b="1" baseline="30000" dirty="0"/>
              <a:t>44</a:t>
            </a:r>
            <a:r>
              <a:rPr lang="en-US" sz="2800" dirty="0"/>
              <a:t> Now all who believed were together, and had all things in common, </a:t>
            </a:r>
            <a:r>
              <a:rPr lang="en-US" sz="2800" b="1" baseline="30000" dirty="0"/>
              <a:t>45</a:t>
            </a:r>
            <a:r>
              <a:rPr lang="en-US" sz="2800" dirty="0"/>
              <a:t> </a:t>
            </a:r>
            <a:r>
              <a:rPr lang="en-US" sz="2800" u="sng" dirty="0"/>
              <a:t>and sold their possessions and goods, and divided them among all, as anyone had need</a:t>
            </a:r>
            <a:r>
              <a:rPr lang="en-US" sz="2800" dirty="0"/>
              <a:t>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– Example – Result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Result - </a:t>
            </a:r>
            <a:r>
              <a:rPr lang="en-US" sz="3200" b="1" dirty="0" smtClean="0">
                <a:solidFill>
                  <a:srgbClr val="C00000"/>
                </a:solidFill>
              </a:rPr>
              <a:t>Joy</a:t>
            </a:r>
          </a:p>
          <a:p>
            <a:pPr marL="0" indent="0">
              <a:buNone/>
            </a:pPr>
            <a:r>
              <a:rPr lang="en-US" sz="3200" b="1" dirty="0" smtClean="0"/>
              <a:t>Acts 2:46</a:t>
            </a:r>
          </a:p>
          <a:p>
            <a:pPr marL="0" indent="0">
              <a:buNone/>
            </a:pPr>
            <a:r>
              <a:rPr lang="en-US" sz="2800" b="1" baseline="30000" dirty="0"/>
              <a:t>46</a:t>
            </a:r>
            <a:r>
              <a:rPr lang="en-US" sz="2800" dirty="0"/>
              <a:t> So continuing daily with one accord in the temple, and breaking bread from house to house, they ate their food with </a:t>
            </a:r>
            <a:r>
              <a:rPr lang="en-US" sz="2800" u="sng" dirty="0"/>
              <a:t>gladness and simplicity of </a:t>
            </a:r>
            <a:r>
              <a:rPr lang="en-US" sz="2800" u="sng" dirty="0" smtClean="0"/>
              <a:t>heart</a:t>
            </a:r>
            <a:endParaRPr lang="en-US" sz="28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– Example – Result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4212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John 15:10-12</a:t>
            </a:r>
          </a:p>
          <a:p>
            <a:pPr marL="0" indent="0">
              <a:buNone/>
            </a:pPr>
            <a:r>
              <a:rPr lang="en-US" sz="2800" b="1" baseline="30000" dirty="0"/>
              <a:t>10</a:t>
            </a:r>
            <a:r>
              <a:rPr lang="en-US" sz="2800" dirty="0"/>
              <a:t> If you keep My commandments, you will abide in My love, just as I have kept My Father’s commandments and abide in His love.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baseline="30000" dirty="0" smtClean="0"/>
              <a:t>11</a:t>
            </a:r>
            <a:r>
              <a:rPr lang="en-US" sz="2800" dirty="0"/>
              <a:t> “</a:t>
            </a:r>
            <a:r>
              <a:rPr lang="en-US" sz="2800" u="sng" dirty="0"/>
              <a:t>These things I have spoken to you, that My joy may remain in you, and that your joy may be full</a:t>
            </a:r>
            <a:r>
              <a:rPr lang="en-US" sz="2800" dirty="0"/>
              <a:t>. </a:t>
            </a:r>
            <a:r>
              <a:rPr lang="en-US" sz="2800" b="1" baseline="30000" dirty="0"/>
              <a:t>12</a:t>
            </a:r>
            <a:r>
              <a:rPr lang="en-US" sz="2800" dirty="0"/>
              <a:t> This is My commandment, </a:t>
            </a:r>
            <a:r>
              <a:rPr lang="en-US" sz="2800" u="sng" dirty="0"/>
              <a:t>that you love one another as I have loved you</a:t>
            </a:r>
            <a:r>
              <a:rPr lang="en-US" sz="28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This Result?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8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John 13:34-35</a:t>
            </a:r>
          </a:p>
          <a:p>
            <a:pPr marL="0" indent="0">
              <a:buNone/>
            </a:pPr>
            <a:r>
              <a:rPr lang="en-US" sz="3200" dirty="0"/>
              <a:t> </a:t>
            </a:r>
            <a:r>
              <a:rPr lang="en-US" sz="3200" b="1" baseline="30000" dirty="0"/>
              <a:t>34</a:t>
            </a:r>
            <a:r>
              <a:rPr lang="en-US" sz="3200" dirty="0"/>
              <a:t> A new commandment I give to you, that you love one another; as I have loved you, that you also love one another. </a:t>
            </a:r>
            <a:r>
              <a:rPr lang="en-US" sz="3200" b="1" baseline="30000" dirty="0"/>
              <a:t>35</a:t>
            </a:r>
            <a:r>
              <a:rPr lang="en-US" sz="3200" dirty="0"/>
              <a:t> By this all will know that you are My disciples, if you have love for one another.”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Seeing A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7408333" cy="345069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In regards to evangelism:</a:t>
            </a:r>
          </a:p>
          <a:p>
            <a:pPr lvl="1"/>
            <a:r>
              <a:rPr lang="en-US" sz="2600" dirty="0" smtClean="0"/>
              <a:t>If we love each other, people will </a:t>
            </a:r>
            <a:r>
              <a:rPr lang="en-US" sz="2600" dirty="0" smtClean="0"/>
              <a:t>know.</a:t>
            </a:r>
            <a:endParaRPr lang="en-US" sz="2600" dirty="0" smtClean="0"/>
          </a:p>
          <a:p>
            <a:pPr lvl="1"/>
            <a:r>
              <a:rPr lang="en-US" sz="2600" dirty="0" smtClean="0"/>
              <a:t>If we don’t, people will </a:t>
            </a:r>
            <a:r>
              <a:rPr lang="en-US" sz="2600" dirty="0" smtClean="0"/>
              <a:t>know.</a:t>
            </a:r>
            <a:endParaRPr lang="en-US" sz="2600" dirty="0" smtClean="0"/>
          </a:p>
          <a:p>
            <a:pPr lvl="1"/>
            <a:r>
              <a:rPr lang="en-US" sz="2600" dirty="0" smtClean="0"/>
              <a:t>People will see Christ’s love in </a:t>
            </a:r>
            <a:r>
              <a:rPr lang="en-US" sz="2600" dirty="0" smtClean="0"/>
              <a:t>us.</a:t>
            </a:r>
            <a:endParaRPr lang="en-US" sz="2600" dirty="0" smtClean="0"/>
          </a:p>
          <a:p>
            <a:pPr lvl="1"/>
            <a:r>
              <a:rPr lang="en-US" sz="2600" dirty="0" smtClean="0"/>
              <a:t>People will see the joy in Christ through </a:t>
            </a:r>
            <a:r>
              <a:rPr lang="en-US" sz="2600" dirty="0" smtClean="0"/>
              <a:t>us.</a:t>
            </a:r>
            <a:endParaRPr lang="en-US" sz="2600" dirty="0" smtClean="0"/>
          </a:p>
          <a:p>
            <a:pPr lvl="1"/>
            <a:r>
              <a:rPr lang="en-US" sz="2600" dirty="0" smtClean="0"/>
              <a:t>If we don’t look happy, what will convince others that we are?</a:t>
            </a:r>
          </a:p>
          <a:p>
            <a:pPr lvl="1"/>
            <a:r>
              <a:rPr lang="en-US" sz="2600" dirty="0" smtClean="0"/>
              <a:t>People would rather </a:t>
            </a:r>
            <a:r>
              <a:rPr lang="en-US" sz="2600" i="1" dirty="0" smtClean="0"/>
              <a:t>see</a:t>
            </a:r>
            <a:r>
              <a:rPr lang="en-US" sz="2600" dirty="0" smtClean="0"/>
              <a:t> a sermon than </a:t>
            </a:r>
            <a:r>
              <a:rPr lang="en-US" sz="2600" i="1" dirty="0" smtClean="0"/>
              <a:t>hear</a:t>
            </a:r>
            <a:r>
              <a:rPr lang="en-US" sz="2600" dirty="0" smtClean="0"/>
              <a:t> one.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Seeing A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1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300" dirty="0" smtClean="0"/>
              <a:t>Tactics For Finding Joy</a:t>
            </a:r>
            <a:endParaRPr lang="en-US" sz="6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Passive vs. Active Attitudes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3925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7408333" cy="4267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In regards to our church family:</a:t>
            </a:r>
          </a:p>
          <a:p>
            <a:pPr lvl="1"/>
            <a:r>
              <a:rPr lang="en-US" sz="2600" dirty="0" smtClean="0"/>
              <a:t>We cannot please God if we do not love each </a:t>
            </a:r>
            <a:r>
              <a:rPr lang="en-US" sz="2600" dirty="0" smtClean="0"/>
              <a:t>other.</a:t>
            </a:r>
            <a:endParaRPr lang="en-US" sz="2600" dirty="0" smtClean="0"/>
          </a:p>
          <a:p>
            <a:pPr lvl="1"/>
            <a:r>
              <a:rPr lang="en-US" sz="2600" dirty="0" smtClean="0"/>
              <a:t>We must love each other as Christ loves us – through action. (1 John 3:18)</a:t>
            </a:r>
          </a:p>
          <a:p>
            <a:pPr lvl="1"/>
            <a:r>
              <a:rPr lang="en-US" sz="2600" dirty="0" smtClean="0"/>
              <a:t>If we love each other, our joy will be </a:t>
            </a:r>
            <a:r>
              <a:rPr lang="en-US" sz="2600" dirty="0" smtClean="0"/>
              <a:t>full.</a:t>
            </a:r>
            <a:endParaRPr lang="en-US" sz="2600" dirty="0" smtClean="0"/>
          </a:p>
          <a:p>
            <a:pPr lvl="1"/>
            <a:r>
              <a:rPr lang="en-US" sz="2600" dirty="0" smtClean="0"/>
              <a:t>Our family will </a:t>
            </a:r>
            <a:r>
              <a:rPr lang="en-US" sz="2600" dirty="0" smtClean="0"/>
              <a:t>grow.</a:t>
            </a:r>
            <a:endParaRPr lang="en-US" sz="2600" dirty="0" smtClean="0"/>
          </a:p>
          <a:p>
            <a:pPr lvl="1"/>
            <a:r>
              <a:rPr lang="en-US" sz="2600" dirty="0" smtClean="0"/>
              <a:t>God will be </a:t>
            </a:r>
            <a:r>
              <a:rPr lang="en-US" sz="2600" dirty="0" smtClean="0"/>
              <a:t>glorified.</a:t>
            </a:r>
            <a:endParaRPr lang="en-US" sz="2600" dirty="0" smtClean="0"/>
          </a:p>
          <a:p>
            <a:pPr marL="301943" lvl="1" indent="0">
              <a:buNone/>
            </a:pP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Seeing A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1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2675467"/>
            <a:ext cx="8305801" cy="345069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000" b="1" dirty="0" smtClean="0"/>
              <a:t>To love each other as God loves </a:t>
            </a:r>
            <a:r>
              <a:rPr lang="en-US" sz="3000" b="1" dirty="0" smtClean="0"/>
              <a:t>us.</a:t>
            </a:r>
            <a:endParaRPr lang="en-US" sz="30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000" b="1" dirty="0" smtClean="0"/>
              <a:t>To love each other as </a:t>
            </a:r>
            <a:r>
              <a:rPr lang="en-US" sz="3000" b="1" dirty="0" smtClean="0"/>
              <a:t>ourselves.</a:t>
            </a:r>
            <a:endParaRPr lang="en-US" sz="30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000" b="1" dirty="0" smtClean="0"/>
              <a:t>When one member suffers, all of the members suffer with </a:t>
            </a:r>
            <a:r>
              <a:rPr lang="en-US" sz="3000" b="1" dirty="0" smtClean="0"/>
              <a:t>it.</a:t>
            </a:r>
            <a:endParaRPr lang="en-US" sz="30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000" b="1" dirty="0" smtClean="0"/>
              <a:t>To grow together to the fullness of </a:t>
            </a:r>
            <a:r>
              <a:rPr lang="en-US" sz="3000" b="1" dirty="0" smtClean="0"/>
              <a:t>Christ.</a:t>
            </a:r>
            <a:endParaRPr lang="en-US" sz="30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000" b="1" dirty="0" smtClean="0"/>
              <a:t>To show the lost that love is </a:t>
            </a:r>
            <a:r>
              <a:rPr lang="en-US" sz="3000" b="1" dirty="0" smtClean="0"/>
              <a:t>possible.</a:t>
            </a:r>
            <a:endParaRPr lang="en-US" sz="30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000" b="1" dirty="0" smtClean="0"/>
              <a:t>To magnify and glorify God in all that we </a:t>
            </a:r>
            <a:r>
              <a:rPr lang="en-US" sz="3000" b="1" dirty="0" smtClean="0"/>
              <a:t>do!</a:t>
            </a:r>
            <a:endParaRPr lang="en-US" sz="3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The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6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514600"/>
            <a:ext cx="7899400" cy="4190999"/>
          </a:xfrm>
        </p:spPr>
        <p:txBody>
          <a:bodyPr>
            <a:normAutofit/>
          </a:bodyPr>
          <a:lstStyle/>
          <a:p>
            <a:r>
              <a:rPr lang="en-US" b="1" dirty="0" smtClean="0"/>
              <a:t>Stay after services and talk to your church family</a:t>
            </a:r>
          </a:p>
          <a:p>
            <a:pPr lvl="1"/>
            <a:r>
              <a:rPr lang="en-US" dirty="0" smtClean="0"/>
              <a:t>Form relationships </a:t>
            </a:r>
          </a:p>
          <a:p>
            <a:pPr lvl="2"/>
            <a:r>
              <a:rPr lang="en-US" dirty="0" smtClean="0"/>
              <a:t>When relationships grow, so does love.</a:t>
            </a:r>
          </a:p>
          <a:p>
            <a:r>
              <a:rPr lang="en-US" b="1" dirty="0" smtClean="0"/>
              <a:t>Invite your brethren to lunch</a:t>
            </a:r>
          </a:p>
          <a:p>
            <a:pPr lvl="1"/>
            <a:r>
              <a:rPr lang="en-US" dirty="0" smtClean="0"/>
              <a:t>Invite brethren you don’t know as well or at all</a:t>
            </a:r>
          </a:p>
          <a:p>
            <a:pPr lvl="1"/>
            <a:r>
              <a:rPr lang="en-US" dirty="0" smtClean="0"/>
              <a:t>Get out of your comfort zone</a:t>
            </a:r>
          </a:p>
          <a:p>
            <a:pPr lvl="2"/>
            <a:r>
              <a:rPr lang="en-US" dirty="0" smtClean="0"/>
              <a:t>If you can’t do this for family, how will you for strangers?</a:t>
            </a:r>
          </a:p>
          <a:p>
            <a:r>
              <a:rPr lang="en-US" b="1" dirty="0" smtClean="0"/>
              <a:t>Write a brother or sister a letter of exhortation</a:t>
            </a:r>
          </a:p>
          <a:p>
            <a:pPr lvl="1"/>
            <a:r>
              <a:rPr lang="en-US" dirty="0" smtClean="0"/>
              <a:t>This is what the apostles did</a:t>
            </a:r>
          </a:p>
          <a:p>
            <a:pPr lvl="1"/>
            <a:r>
              <a:rPr lang="en-US" dirty="0" smtClean="0"/>
              <a:t>It shows that you care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The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3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514600"/>
            <a:ext cx="7899400" cy="419099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Visit the shut-ins and sick</a:t>
            </a:r>
          </a:p>
          <a:p>
            <a:pPr lvl="1"/>
            <a:r>
              <a:rPr lang="en-US" dirty="0" smtClean="0"/>
              <a:t>Take a few hours to go to the hospital</a:t>
            </a:r>
          </a:p>
          <a:p>
            <a:pPr lvl="2"/>
            <a:r>
              <a:rPr lang="en-US" dirty="0" smtClean="0"/>
              <a:t>Have you ever done this?</a:t>
            </a:r>
          </a:p>
          <a:p>
            <a:r>
              <a:rPr lang="en-US" b="1" dirty="0" smtClean="0"/>
              <a:t>Hold Bible studies in your home</a:t>
            </a:r>
          </a:p>
          <a:p>
            <a:pPr lvl="1"/>
            <a:r>
              <a:rPr lang="en-US" dirty="0" smtClean="0"/>
              <a:t>For your immediate family as well as your brethren</a:t>
            </a:r>
          </a:p>
          <a:p>
            <a:pPr marL="301943" lvl="1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All of these are actions!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These make the difference between a </a:t>
            </a:r>
          </a:p>
          <a:p>
            <a:pPr marL="0" indent="0" algn="ctr">
              <a:buNone/>
            </a:pPr>
            <a:r>
              <a:rPr lang="en-US" sz="2800" b="1" i="1" dirty="0" smtClean="0"/>
              <a:t>passive</a:t>
            </a:r>
            <a:r>
              <a:rPr lang="en-US" sz="2800" b="1" dirty="0" smtClean="0"/>
              <a:t> and </a:t>
            </a:r>
            <a:r>
              <a:rPr lang="en-US" sz="2800" b="1" i="1" dirty="0" smtClean="0"/>
              <a:t>active</a:t>
            </a:r>
            <a:r>
              <a:rPr lang="en-US" sz="2800" b="1" dirty="0" smtClean="0"/>
              <a:t> attitude!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The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33600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1 Peter 1:22</a:t>
            </a:r>
          </a:p>
          <a:p>
            <a:pPr marL="0" indent="0">
              <a:buNone/>
            </a:pPr>
            <a:r>
              <a:rPr lang="en-US" sz="2800" b="1" baseline="30000" dirty="0"/>
              <a:t>22</a:t>
            </a:r>
            <a:r>
              <a:rPr lang="en-US" sz="2800" dirty="0"/>
              <a:t> Since you have purified your souls in obeying the truth through the </a:t>
            </a:r>
            <a:r>
              <a:rPr lang="en-US" sz="2800" dirty="0" smtClean="0"/>
              <a:t>Spirit</a:t>
            </a:r>
            <a:r>
              <a:rPr lang="en-US" sz="2800" dirty="0"/>
              <a:t> in sincere love of the brethren, love one another fervently with a pure </a:t>
            </a:r>
            <a:r>
              <a:rPr lang="en-US" sz="2800" dirty="0" smtClean="0"/>
              <a:t>heart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b="1" dirty="0"/>
              <a:t>James 1:22</a:t>
            </a:r>
          </a:p>
          <a:p>
            <a:pPr marL="0" indent="0">
              <a:buNone/>
            </a:pPr>
            <a:r>
              <a:rPr lang="en-US" sz="2800" b="1" baseline="30000" dirty="0"/>
              <a:t>22</a:t>
            </a:r>
            <a:r>
              <a:rPr lang="en-US" sz="2800" dirty="0"/>
              <a:t> But be doers of the word, and not hearers only, deceiving yourselves.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Active, </a:t>
            </a:r>
            <a:r>
              <a:rPr lang="en-US" dirty="0" smtClean="0"/>
              <a:t>Fervent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3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Defines Our Attitude?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6656" y="2438401"/>
            <a:ext cx="3822192" cy="639762"/>
          </a:xfrm>
        </p:spPr>
        <p:txBody>
          <a:bodyPr/>
          <a:lstStyle/>
          <a:p>
            <a:r>
              <a:rPr lang="en-US" b="1" u="sng" dirty="0" smtClean="0"/>
              <a:t>Passive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89287"/>
            <a:ext cx="4268787" cy="2697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wait for opportunity</a:t>
            </a:r>
          </a:p>
          <a:p>
            <a:r>
              <a:rPr lang="en-US" sz="2400" dirty="0" smtClean="0"/>
              <a:t>We worry about what people think</a:t>
            </a:r>
          </a:p>
          <a:p>
            <a:r>
              <a:rPr lang="en-US" sz="2400" dirty="0" smtClean="0"/>
              <a:t>We operate within our comfort zone</a:t>
            </a:r>
          </a:p>
          <a:p>
            <a:r>
              <a:rPr lang="en-US" sz="2400" dirty="0" smtClean="0"/>
              <a:t>We care about people when they care about us</a:t>
            </a:r>
          </a:p>
          <a:p>
            <a:r>
              <a:rPr lang="en-US" sz="2400" dirty="0" smtClean="0"/>
              <a:t>We accept things as they are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2438400"/>
            <a:ext cx="3822192" cy="639762"/>
          </a:xfrm>
        </p:spPr>
        <p:txBody>
          <a:bodyPr/>
          <a:lstStyle/>
          <a:p>
            <a:r>
              <a:rPr lang="en-US" b="1" u="sng" dirty="0" smtClean="0"/>
              <a:t>Active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4" y="3189287"/>
            <a:ext cx="4270375" cy="2697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seek out opportunity</a:t>
            </a:r>
          </a:p>
          <a:p>
            <a:r>
              <a:rPr lang="en-US" sz="2400" dirty="0" smtClean="0"/>
              <a:t>We worry about what God thinks</a:t>
            </a:r>
          </a:p>
          <a:p>
            <a:r>
              <a:rPr lang="en-US" sz="2400" dirty="0" smtClean="0"/>
              <a:t>Our comfort zone adapts to God’s demands</a:t>
            </a:r>
          </a:p>
          <a:p>
            <a:r>
              <a:rPr lang="en-US" sz="2400" dirty="0" smtClean="0"/>
              <a:t>We care about and love people unconditionally</a:t>
            </a:r>
          </a:p>
          <a:p>
            <a:r>
              <a:rPr lang="en-US" sz="2400" dirty="0" smtClean="0"/>
              <a:t>We demand progress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855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030133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2600" dirty="0" smtClean="0"/>
              <a:t>There are three primary forces that directly oppose and inhibit an active attitude while promoting a passive attitude.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They are:</a:t>
            </a:r>
          </a:p>
          <a:p>
            <a:pPr marL="759143" lvl="1" indent="-457200">
              <a:lnSpc>
                <a:spcPct val="6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en-US" sz="2600" b="1" dirty="0" smtClean="0">
                <a:solidFill>
                  <a:srgbClr val="FF0000"/>
                </a:solidFill>
              </a:rPr>
              <a:t>Fear</a:t>
            </a:r>
            <a:r>
              <a:rPr lang="en-US" sz="2600" b="1" dirty="0" smtClean="0"/>
              <a:t> – </a:t>
            </a:r>
            <a:r>
              <a:rPr lang="en-US" sz="2600" dirty="0" smtClean="0"/>
              <a:t>“I am afraid”</a:t>
            </a:r>
          </a:p>
          <a:p>
            <a:pPr marL="759143" lvl="1" indent="-457200">
              <a:lnSpc>
                <a:spcPct val="6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en-US" sz="2600" b="1" dirty="0" smtClean="0">
                <a:solidFill>
                  <a:srgbClr val="FF0000"/>
                </a:solidFill>
              </a:rPr>
              <a:t>Apathy</a:t>
            </a:r>
            <a:r>
              <a:rPr lang="en-US" sz="2600" b="1" dirty="0" smtClean="0"/>
              <a:t> </a:t>
            </a:r>
            <a:r>
              <a:rPr lang="en-US" sz="2600" dirty="0" smtClean="0"/>
              <a:t>– “I do not care”</a:t>
            </a:r>
          </a:p>
          <a:p>
            <a:pPr marL="759143" lvl="1" indent="-457200">
              <a:lnSpc>
                <a:spcPct val="6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en-US" sz="2600" b="1" dirty="0" smtClean="0">
                <a:solidFill>
                  <a:srgbClr val="FF0000"/>
                </a:solidFill>
              </a:rPr>
              <a:t>Selfishness</a:t>
            </a:r>
            <a:r>
              <a:rPr lang="en-US" sz="2600" b="1" dirty="0" smtClean="0"/>
              <a:t> </a:t>
            </a:r>
            <a:r>
              <a:rPr lang="en-US" sz="2600" dirty="0" smtClean="0"/>
              <a:t>– “I”</a:t>
            </a:r>
          </a:p>
          <a:p>
            <a:pPr>
              <a:spcAft>
                <a:spcPts val="1200"/>
              </a:spcAft>
            </a:pPr>
            <a:r>
              <a:rPr lang="en-US" sz="2600" b="1" dirty="0" smtClean="0">
                <a:solidFill>
                  <a:srgbClr val="FF0000"/>
                </a:solidFill>
              </a:rPr>
              <a:t>Selfishness</a:t>
            </a:r>
            <a:r>
              <a:rPr lang="en-US" sz="2600" b="1" dirty="0" smtClean="0"/>
              <a:t> </a:t>
            </a:r>
            <a:r>
              <a:rPr lang="en-US" sz="2600" dirty="0" smtClean="0"/>
              <a:t>is the root of </a:t>
            </a:r>
            <a:r>
              <a:rPr lang="en-US" sz="2600" b="1" dirty="0" smtClean="0">
                <a:solidFill>
                  <a:srgbClr val="FF0000"/>
                </a:solidFill>
              </a:rPr>
              <a:t>fear</a:t>
            </a:r>
            <a:r>
              <a:rPr lang="en-US" sz="2600" b="1" dirty="0" smtClean="0"/>
              <a:t> </a:t>
            </a:r>
            <a:r>
              <a:rPr lang="en-US" sz="2600" dirty="0" smtClean="0"/>
              <a:t>and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apathy</a:t>
            </a:r>
            <a:r>
              <a:rPr lang="en-US" sz="2600" b="1" dirty="0" smtClean="0"/>
              <a:t> </a:t>
            </a:r>
            <a:r>
              <a:rPr lang="en-US" sz="2600" dirty="0" smtClean="0"/>
              <a:t>(and sin), and thus is the greatest threat to an active attitude.</a:t>
            </a:r>
            <a:endParaRPr lang="en-US" sz="2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That Affect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6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40504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A Passive Attitude:</a:t>
            </a:r>
          </a:p>
          <a:p>
            <a:pPr lvl="1"/>
            <a:r>
              <a:rPr lang="en-US" sz="3200" dirty="0" smtClean="0"/>
              <a:t>is a direct result of </a:t>
            </a:r>
            <a:r>
              <a:rPr lang="en-US" sz="3200" dirty="0" smtClean="0">
                <a:solidFill>
                  <a:srgbClr val="FF0000"/>
                </a:solidFill>
              </a:rPr>
              <a:t>selfishness</a:t>
            </a:r>
          </a:p>
          <a:p>
            <a:pPr lvl="1"/>
            <a:r>
              <a:rPr lang="en-US" sz="3200" dirty="0" smtClean="0"/>
              <a:t>lulls us into complacency</a:t>
            </a:r>
          </a:p>
          <a:p>
            <a:pPr lvl="1"/>
            <a:r>
              <a:rPr lang="en-US" sz="3200" dirty="0" smtClean="0"/>
              <a:t>SEVERELY inhibits spiritual growth</a:t>
            </a:r>
          </a:p>
          <a:p>
            <a:pPr lvl="1"/>
            <a:r>
              <a:rPr lang="en-US" sz="3200" dirty="0" smtClean="0"/>
              <a:t>smothers joy</a:t>
            </a:r>
          </a:p>
          <a:p>
            <a:pPr lvl="1"/>
            <a:r>
              <a:rPr lang="en-US" sz="3200" dirty="0" smtClean="0"/>
              <a:t>is not pleasing to God</a:t>
            </a:r>
          </a:p>
          <a:p>
            <a:pPr lvl="1"/>
            <a:r>
              <a:rPr lang="en-US" sz="3200" dirty="0" smtClean="0"/>
              <a:t>puts us in danger of judgment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Dangers Of A Passive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3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Revelation 3:15-17</a:t>
            </a:r>
          </a:p>
          <a:p>
            <a:pPr marL="0" indent="0">
              <a:buNone/>
            </a:pPr>
            <a:r>
              <a:rPr lang="en-US" sz="2600" b="1" baseline="30000" dirty="0"/>
              <a:t>15</a:t>
            </a:r>
            <a:r>
              <a:rPr lang="en-US" sz="2600" dirty="0"/>
              <a:t> “I know your works, that you are neither cold nor hot. I could wish you were cold or hot. </a:t>
            </a:r>
            <a:r>
              <a:rPr lang="en-US" sz="2600" b="1" baseline="30000" dirty="0"/>
              <a:t>16</a:t>
            </a:r>
            <a:r>
              <a:rPr lang="en-US" sz="2600" dirty="0"/>
              <a:t> So then, because you are </a:t>
            </a:r>
            <a:r>
              <a:rPr lang="en-US" sz="2600" b="1" u="sng" dirty="0" smtClean="0"/>
              <a:t>lukewarm</a:t>
            </a:r>
            <a:r>
              <a:rPr lang="en-US" sz="2600" dirty="0" smtClean="0"/>
              <a:t>, </a:t>
            </a:r>
            <a:r>
              <a:rPr lang="en-US" sz="2600" dirty="0"/>
              <a:t>and neither cold nor hot</a:t>
            </a:r>
            <a:r>
              <a:rPr lang="en-US" sz="2600" dirty="0" smtClean="0"/>
              <a:t>,</a:t>
            </a:r>
            <a:r>
              <a:rPr lang="en-US" sz="2600" dirty="0"/>
              <a:t> I will vomit you out of My mouth. </a:t>
            </a:r>
            <a:r>
              <a:rPr lang="en-US" sz="2600" b="1" baseline="30000" dirty="0"/>
              <a:t>17</a:t>
            </a:r>
            <a:r>
              <a:rPr lang="en-US" sz="2600" dirty="0"/>
              <a:t> Because you say, ‘I am rich, have become wealthy, and have need of nothing’—and do not know that you are wretched, miserable, poor, blind, and naked—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Dangers Of A Passive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4067" y="2667000"/>
            <a:ext cx="7408333" cy="40386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600" b="1" dirty="0" smtClean="0"/>
              <a:t>When we overcome </a:t>
            </a:r>
            <a:r>
              <a:rPr lang="en-US" sz="2600" b="1" dirty="0" smtClean="0">
                <a:solidFill>
                  <a:srgbClr val="FF0000"/>
                </a:solidFill>
              </a:rPr>
              <a:t>fear</a:t>
            </a:r>
            <a:r>
              <a:rPr lang="en-US" sz="2600" b="1" dirty="0" smtClean="0"/>
              <a:t>, </a:t>
            </a:r>
            <a:r>
              <a:rPr lang="en-US" sz="2600" b="1" dirty="0" smtClean="0">
                <a:solidFill>
                  <a:srgbClr val="FF0000"/>
                </a:solidFill>
              </a:rPr>
              <a:t>apathy</a:t>
            </a:r>
            <a:r>
              <a:rPr lang="en-US" sz="2600" b="1" dirty="0" smtClean="0"/>
              <a:t>, and </a:t>
            </a:r>
            <a:r>
              <a:rPr lang="en-US" sz="2600" b="1" dirty="0" smtClean="0">
                <a:solidFill>
                  <a:srgbClr val="FF0000"/>
                </a:solidFill>
              </a:rPr>
              <a:t>selfishness</a:t>
            </a:r>
            <a:r>
              <a:rPr lang="en-US" sz="2600" b="1" dirty="0" smtClean="0"/>
              <a:t>, we can focus on obtaining an active attitude.</a:t>
            </a:r>
          </a:p>
          <a:p>
            <a:pPr>
              <a:spcAft>
                <a:spcPts val="1200"/>
              </a:spcAft>
            </a:pPr>
            <a:r>
              <a:rPr lang="en-US" sz="2600" b="1" dirty="0" smtClean="0"/>
              <a:t>An active attitude will naturally counteract </a:t>
            </a:r>
            <a:r>
              <a:rPr lang="en-US" sz="2600" b="1" dirty="0" smtClean="0">
                <a:solidFill>
                  <a:srgbClr val="FF0000"/>
                </a:solidFill>
              </a:rPr>
              <a:t>fear</a:t>
            </a:r>
            <a:r>
              <a:rPr lang="en-US" sz="2600" b="1" dirty="0" smtClean="0"/>
              <a:t>, </a:t>
            </a:r>
            <a:r>
              <a:rPr lang="en-US" sz="2600" b="1" dirty="0" smtClean="0">
                <a:solidFill>
                  <a:srgbClr val="FF0000"/>
                </a:solidFill>
              </a:rPr>
              <a:t>apathy</a:t>
            </a:r>
            <a:r>
              <a:rPr lang="en-US" sz="2600" b="1" dirty="0" smtClean="0"/>
              <a:t>, and </a:t>
            </a:r>
            <a:r>
              <a:rPr lang="en-US" sz="2600" b="1" dirty="0" smtClean="0">
                <a:solidFill>
                  <a:srgbClr val="FF0000"/>
                </a:solidFill>
              </a:rPr>
              <a:t>selfishness</a:t>
            </a:r>
            <a:r>
              <a:rPr lang="en-US" sz="2600" b="1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600" b="1" dirty="0" smtClean="0"/>
              <a:t>We will grow to be more like Christ, as His attitude was active in every regard.</a:t>
            </a:r>
          </a:p>
          <a:p>
            <a:pPr>
              <a:spcAft>
                <a:spcPts val="1200"/>
              </a:spcAft>
            </a:pPr>
            <a:r>
              <a:rPr lang="en-US" sz="2600" b="1" dirty="0" smtClean="0"/>
              <a:t>We will find joy, peace, and fulfillment in our lives as a direct result.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Benefits Of An Active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5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3550" indent="-463550">
              <a:buFont typeface="+mj-lt"/>
              <a:buAutoNum type="arabicParenR"/>
            </a:pPr>
            <a:r>
              <a:rPr lang="en-US" sz="2800" b="1" dirty="0"/>
              <a:t>Brotherly Love</a:t>
            </a:r>
          </a:p>
          <a:p>
            <a:pPr lvl="1"/>
            <a:r>
              <a:rPr lang="en-US" sz="2400" dirty="0"/>
              <a:t>Finding joy in each other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2800" b="1" dirty="0" smtClean="0"/>
              <a:t>Personal Evangelism</a:t>
            </a:r>
          </a:p>
          <a:p>
            <a:pPr lvl="1"/>
            <a:r>
              <a:rPr lang="en-US" sz="2400" dirty="0" smtClean="0"/>
              <a:t>Finding joy in bringing the lost to Christ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2800" b="1" dirty="0" smtClean="0"/>
              <a:t>Service</a:t>
            </a:r>
          </a:p>
          <a:p>
            <a:pPr lvl="1"/>
            <a:r>
              <a:rPr lang="en-US" sz="2400" dirty="0" smtClean="0"/>
              <a:t>Finding joy daily in being a child of God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/>
              <a:t>Worship</a:t>
            </a:r>
          </a:p>
          <a:p>
            <a:pPr lvl="1"/>
            <a:r>
              <a:rPr lang="en-US" sz="2400" dirty="0" smtClean="0"/>
              <a:t>Finding joy in expressing joy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Passive vs. Active Attitudes Regarding: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54738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300" dirty="0" smtClean="0"/>
              <a:t>Brotherly Love</a:t>
            </a:r>
            <a:endParaRPr lang="en-US" sz="6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Passive vs. Active Attitudes</a:t>
            </a:r>
            <a:endParaRPr lang="en-US" sz="3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685800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300" dirty="0" smtClean="0"/>
              <a:t>Tactics For Finding Joy</a:t>
            </a:r>
          </a:p>
          <a:p>
            <a:r>
              <a:rPr lang="en-US" sz="6300" dirty="0" smtClean="0"/>
              <a:t>in</a:t>
            </a:r>
            <a:endParaRPr lang="en-US" sz="6300" dirty="0"/>
          </a:p>
        </p:txBody>
      </p:sp>
    </p:spTree>
    <p:extLst>
      <p:ext uri="{BB962C8B-B14F-4D97-AF65-F5344CB8AC3E}">
        <p14:creationId xmlns:p14="http://schemas.microsoft.com/office/powerpoint/2010/main" val="39558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908</Words>
  <Application>Microsoft Office PowerPoint</Application>
  <PresentationFormat>On-screen Show (4:3)</PresentationFormat>
  <Paragraphs>186</Paragraphs>
  <Slides>25</Slides>
  <Notes>25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Waveform</vt:lpstr>
      <vt:lpstr>1_Waveform</vt:lpstr>
      <vt:lpstr>PowerPoint Presentation</vt:lpstr>
      <vt:lpstr>Tactics For Finding Joy</vt:lpstr>
      <vt:lpstr>What Defines Our Attitude?</vt:lpstr>
      <vt:lpstr>Forces That Affect Attitude</vt:lpstr>
      <vt:lpstr>The Dangers Of A Passive Attitude</vt:lpstr>
      <vt:lpstr>The Dangers Of A Passive Attitude</vt:lpstr>
      <vt:lpstr>The Benefits Of An Active Attitude</vt:lpstr>
      <vt:lpstr>Passive vs. Active Attitudes Regarding:</vt:lpstr>
      <vt:lpstr>Brotherly Love</vt:lpstr>
      <vt:lpstr>Do You Have A Passive Attitude?</vt:lpstr>
      <vt:lpstr>Do You Have A Passive Attitude?</vt:lpstr>
      <vt:lpstr>The Key To Conquering</vt:lpstr>
      <vt:lpstr>A Proper View Of Love</vt:lpstr>
      <vt:lpstr>Command – Example – Result </vt:lpstr>
      <vt:lpstr>Command – Example – Result </vt:lpstr>
      <vt:lpstr>Command – Example – Result </vt:lpstr>
      <vt:lpstr>What Causes This Result?</vt:lpstr>
      <vt:lpstr>Motivation – Seeing A Goal</vt:lpstr>
      <vt:lpstr>Motivation – Seeing A Goal</vt:lpstr>
      <vt:lpstr>Motivation – Seeing A Goal</vt:lpstr>
      <vt:lpstr>Motivation – The Goal</vt:lpstr>
      <vt:lpstr>Ways To The Goal</vt:lpstr>
      <vt:lpstr>Ways To The Goal</vt:lpstr>
      <vt:lpstr>An Active, Fervent Love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Tactics For Finding Joy</dc:title>
  <dc:creator>Jkmuff</dc:creator>
  <cp:lastModifiedBy>Jkmuff</cp:lastModifiedBy>
  <cp:revision>67</cp:revision>
  <cp:lastPrinted>2011-07-03T21:10:02Z</cp:lastPrinted>
  <dcterms:created xsi:type="dcterms:W3CDTF">2011-06-28T21:33:19Z</dcterms:created>
  <dcterms:modified xsi:type="dcterms:W3CDTF">2011-07-03T21:35:06Z</dcterms:modified>
</cp:coreProperties>
</file>